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64" r:id="rId2"/>
    <p:sldId id="271" r:id="rId3"/>
    <p:sldId id="265" r:id="rId4"/>
    <p:sldId id="267" r:id="rId5"/>
    <p:sldId id="272" r:id="rId6"/>
    <p:sldId id="268" r:id="rId7"/>
    <p:sldId id="269" r:id="rId8"/>
    <p:sldId id="288" r:id="rId9"/>
    <p:sldId id="270" r:id="rId10"/>
    <p:sldId id="273" r:id="rId11"/>
    <p:sldId id="274" r:id="rId12"/>
    <p:sldId id="275" r:id="rId13"/>
    <p:sldId id="277" r:id="rId14"/>
    <p:sldId id="278" r:id="rId15"/>
    <p:sldId id="276" r:id="rId16"/>
    <p:sldId id="280" r:id="rId17"/>
    <p:sldId id="281" r:id="rId18"/>
    <p:sldId id="282" r:id="rId19"/>
    <p:sldId id="283" r:id="rId20"/>
    <p:sldId id="285" r:id="rId21"/>
    <p:sldId id="284" r:id="rId22"/>
    <p:sldId id="286" r:id="rId23"/>
    <p:sldId id="28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36"/>
  </p:normalViewPr>
  <p:slideViewPr>
    <p:cSldViewPr snapToGrid="0" snapToObjects="1">
      <p:cViewPr varScale="1">
        <p:scale>
          <a:sx n="90" d="100"/>
          <a:sy n="90" d="100"/>
        </p:scale>
        <p:origin x="1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A0696-E8A4-5E47-B426-CB2DE1C28947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39D37-EB39-9B49-85DF-DD837FDB4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4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be in Slide</a:t>
            </a:r>
            <a:r>
              <a:rPr lang="en-US" baseline="0" dirty="0" smtClean="0"/>
              <a:t> Master mode to swap out photos.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39D37-EB39-9B49-85DF-DD837FDB43E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6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39D37-EB39-9B49-85DF-DD837FDB43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39D37-EB39-9B49-85DF-DD837FDB43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3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39D37-EB39-9B49-85DF-DD837FDB43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1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55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58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Insert Picture Background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6801" y="1637759"/>
            <a:ext cx="5375563" cy="3480716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8000" cap="all" baseline="0">
                <a:solidFill>
                  <a:srgbClr val="DC440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 smtClean="0"/>
              <a:t>Headline or title of event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6801" y="544353"/>
            <a:ext cx="10058400" cy="45610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20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College or department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6801" y="1866358"/>
            <a:ext cx="10058400" cy="3748071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8000" cap="all" baseline="0">
                <a:solidFill>
                  <a:srgbClr val="DC440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 smtClean="0"/>
              <a:t>Headline or title of event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6801" y="544353"/>
            <a:ext cx="10058400" cy="45610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2000" baseline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College or department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5493828"/>
            <a:ext cx="3314705" cy="10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7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rang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6801" y="1866358"/>
            <a:ext cx="10058400" cy="3748071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8000" cap="all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 smtClean="0"/>
              <a:t>Headline or title of event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6801" y="544353"/>
            <a:ext cx="10058400" cy="45610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20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College or department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85" y="5493964"/>
            <a:ext cx="3270437" cy="104474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6801" y="1866358"/>
            <a:ext cx="10058400" cy="3748071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8000" cap="all" baseline="0">
                <a:solidFill>
                  <a:srgbClr val="DC440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 smtClean="0"/>
              <a:t>Headline or title of event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6801" y="544353"/>
            <a:ext cx="10058400" cy="45610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1800"/>
              </a:lnSpc>
              <a:buNone/>
              <a:defRPr sz="20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College or department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96" y="5347017"/>
            <a:ext cx="3483016" cy="143378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 - No C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28600" y="209550"/>
            <a:ext cx="11725275" cy="642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26174"/>
            <a:ext cx="668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8800" y="6226174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| </a:t>
            </a:r>
            <a:fld id="{AAB6004F-53F9-E74D-AC89-56EA63355C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7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49" r:id="rId2"/>
    <p:sldLayoutId id="2147483677" r:id="rId3"/>
    <p:sldLayoutId id="2147483678" r:id="rId4"/>
    <p:sldLayoutId id="2147483681" r:id="rId5"/>
    <p:sldLayoutId id="2147483669" r:id="rId6"/>
    <p:sldLayoutId id="2147483687" r:id="rId7"/>
    <p:sldLayoutId id="2147483690" r:id="rId8"/>
    <p:sldLayoutId id="2147483693" r:id="rId9"/>
    <p:sldLayoutId id="2147483696" r:id="rId10"/>
    <p:sldLayoutId id="2147483699" r:id="rId11"/>
    <p:sldLayoutId id="214748370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Rufina-Stencil-Bold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bg1"/>
          </a:solidFill>
          <a:latin typeface="KievitPro-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chemeClr val="bg1"/>
          </a:solidFill>
          <a:latin typeface="KievitPro-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chemeClr val="bg1"/>
          </a:solidFill>
          <a:latin typeface="KievitPro-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bg1"/>
          </a:solidFill>
          <a:latin typeface="KievitPro-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chemeClr val="bg1"/>
          </a:solidFill>
          <a:latin typeface="KievitPro-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leepingcomputer.com/news/security/new-information-stealing-trojan-steals-and-uploads-corporate-files/" TargetMode="External"/><Relationship Id="rId13" Type="http://schemas.openxmlformats.org/officeDocument/2006/relationships/hyperlink" Target="https://www.google.com/search?q=metasploit&amp;client=firefox-b-1-ab&amp;source=lnms&amp;tbm=isch&amp;sa=X&amp;ved=0ahUKEwiH5pvP6_3ZAhUC1mMKHagLCK0Q_AUIDSgE&amp;biw=1920&amp;bih=983#imgrc=Q753pBnohrOqQM" TargetMode="External"/><Relationship Id="rId3" Type="http://schemas.openxmlformats.org/officeDocument/2006/relationships/hyperlink" Target="https://github.com/alexAubin/evilBunnyTrojan" TargetMode="External"/><Relationship Id="rId7" Type="http://schemas.openxmlformats.org/officeDocument/2006/relationships/hyperlink" Target="https://blog.malwarebytes.com/threat-analysis/2016/08/shakti-trojan-stealing-documents/" TargetMode="External"/><Relationship Id="rId12" Type="http://schemas.openxmlformats.org/officeDocument/2006/relationships/hyperlink" Target="https://en.wikipedia.org/wiki/Shakti#/media/File:Tripura_sundari_4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malwarebytes.com/threat-analysis/2016/08/shakti-trojan-technical-analysis/" TargetMode="External"/><Relationship Id="rId11" Type="http://schemas.openxmlformats.org/officeDocument/2006/relationships/hyperlink" Target="https://null-byte.wonderhowto.com/how-to/hide-virus-inside-fake-picture-0168183/" TargetMode="External"/><Relationship Id="rId5" Type="http://schemas.openxmlformats.org/officeDocument/2006/relationships/hyperlink" Target="https://usa.kaspersky.com/resource-center/threats/trojans" TargetMode="External"/><Relationship Id="rId10" Type="http://schemas.openxmlformats.org/officeDocument/2006/relationships/hyperlink" Target="https://www.virustotal.com/en/file/d6d64c61dada8b5ccfa970356057a6c2c7697f084922744c5a2e29aff079647b/analysis/" TargetMode="External"/><Relationship Id="rId4" Type="http://schemas.openxmlformats.org/officeDocument/2006/relationships/hyperlink" Target="https://github.com/donoghuc/CS_362_python_trojan" TargetMode="External"/><Relationship Id="rId9" Type="http://schemas.openxmlformats.org/officeDocument/2006/relationships/hyperlink" Target="https://www.perspectiverisk.com/shakti-troj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noghuc/CS_362_python_trojan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8776" y="1456784"/>
            <a:ext cx="5375563" cy="3480716"/>
          </a:xfrm>
        </p:spPr>
        <p:txBody>
          <a:bodyPr/>
          <a:lstStyle/>
          <a:p>
            <a:r>
              <a:rPr lang="en-US" dirty="0" smtClean="0"/>
              <a:t>Trojan Malware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0976" y="299774"/>
            <a:ext cx="10058400" cy="456108"/>
          </a:xfrm>
        </p:spPr>
        <p:txBody>
          <a:bodyPr/>
          <a:lstStyle/>
          <a:p>
            <a:r>
              <a:rPr lang="en-US" sz="3600" dirty="0" smtClean="0"/>
              <a:t>CS 373 Defense Against the Dark Arts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33194"/>
          <a:stretch/>
        </p:blipFill>
        <p:spPr>
          <a:xfrm>
            <a:off x="7498306" y="668183"/>
            <a:ext cx="3798344" cy="3784369"/>
          </a:xfrm>
          <a:prstGeom prst="rect">
            <a:avLst/>
          </a:prstGeom>
        </p:spPr>
      </p:pic>
      <p:sp>
        <p:nvSpPr>
          <p:cNvPr id="7" name="Subtitle 8"/>
          <p:cNvSpPr txBox="1">
            <a:spLocks/>
          </p:cNvSpPr>
          <p:nvPr/>
        </p:nvSpPr>
        <p:spPr>
          <a:xfrm>
            <a:off x="8696326" y="4592907"/>
            <a:ext cx="10058400" cy="4561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bg1"/>
                </a:solidFill>
                <a:latin typeface="KievitPro-Regular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bg1"/>
                </a:solidFill>
                <a:latin typeface="KievitPro-Regular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bg1"/>
                </a:solidFill>
                <a:latin typeface="KievitPro-Regular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bg1"/>
                </a:solidFill>
                <a:latin typeface="KievitPro-Regular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/>
              <a:t>Cas</a:t>
            </a:r>
            <a:r>
              <a:rPr lang="en-US" sz="1600" dirty="0" smtClean="0"/>
              <a:t> Donoghue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execution configures a windows registry key for persistence </a:t>
            </a:r>
          </a:p>
          <a:p>
            <a:r>
              <a:rPr lang="en-US" dirty="0" smtClean="0"/>
              <a:t>Runs silently and hides in browser processes</a:t>
            </a:r>
          </a:p>
          <a:p>
            <a:r>
              <a:rPr lang="en-US" dirty="0" smtClean="0"/>
              <a:t>Communicates with C&amp;C server over HTTP with MSMQ protocol headers (plain text)</a:t>
            </a:r>
          </a:p>
          <a:p>
            <a:r>
              <a:rPr lang="en-US" dirty="0" smtClean="0"/>
              <a:t>First beacons to the C&amp;C server with basic computer info</a:t>
            </a:r>
          </a:p>
          <a:p>
            <a:r>
              <a:rPr lang="en-US" dirty="0" smtClean="0"/>
              <a:t>Once it gets a response it sends every file with following extensions: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98" y="5963443"/>
            <a:ext cx="7087636" cy="4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infection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08817" y="1396120"/>
            <a:ext cx="10515600" cy="4351338"/>
          </a:xfrm>
        </p:spPr>
        <p:txBody>
          <a:bodyPr/>
          <a:lstStyle/>
          <a:p>
            <a:r>
              <a:rPr lang="en-US" dirty="0" smtClean="0"/>
              <a:t>Packed in loader executable with windows icon</a:t>
            </a:r>
          </a:p>
          <a:p>
            <a:r>
              <a:rPr lang="en-US" dirty="0" smtClean="0"/>
              <a:t>Tries to install itself as a service, if that fails add registry key.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Will inject into </a:t>
            </a:r>
          </a:p>
          <a:p>
            <a:pPr marL="0" indent="0">
              <a:buNone/>
            </a:pPr>
            <a:r>
              <a:rPr lang="en-US" dirty="0" smtClean="0"/>
              <a:t>browser process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062" y="1334294"/>
            <a:ext cx="752475" cy="84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816025"/>
            <a:ext cx="10256837" cy="847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63579"/>
            <a:ext cx="6545005" cy="25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C&amp;C Server Communication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 POST request (URL pattern: http://[ </a:t>
            </a:r>
            <a:r>
              <a:rPr lang="en-US" dirty="0" err="1"/>
              <a:t>CnC</a:t>
            </a:r>
            <a:r>
              <a:rPr lang="en-US" dirty="0"/>
              <a:t> address]/external/update)</a:t>
            </a:r>
          </a:p>
          <a:p>
            <a:endParaRPr lang="en-US" dirty="0" smtClean="0"/>
          </a:p>
          <a:p>
            <a:r>
              <a:rPr lang="en-US" dirty="0" smtClean="0"/>
              <a:t>Victim's </a:t>
            </a:r>
            <a:r>
              <a:rPr lang="en-US" dirty="0"/>
              <a:t>computer name</a:t>
            </a:r>
          </a:p>
          <a:p>
            <a:r>
              <a:rPr lang="en-US" dirty="0" smtClean="0"/>
              <a:t>User </a:t>
            </a:r>
            <a:r>
              <a:rPr lang="en-US" dirty="0"/>
              <a:t>name</a:t>
            </a:r>
          </a:p>
          <a:p>
            <a:r>
              <a:rPr lang="en-US" dirty="0" smtClean="0"/>
              <a:t>Version </a:t>
            </a:r>
            <a:r>
              <a:rPr lang="en-US" dirty="0"/>
              <a:t>of Windows</a:t>
            </a:r>
          </a:p>
          <a:p>
            <a:r>
              <a:rPr lang="en-US" dirty="0" smtClean="0"/>
              <a:t>Installed </a:t>
            </a:r>
            <a:r>
              <a:rPr lang="en-US" dirty="0"/>
              <a:t>Service Pack</a:t>
            </a:r>
          </a:p>
          <a:p>
            <a:r>
              <a:rPr lang="en-US" dirty="0" smtClean="0"/>
              <a:t>List </a:t>
            </a:r>
            <a:r>
              <a:rPr lang="en-US" dirty="0"/>
              <a:t>of programs found </a:t>
            </a:r>
            <a:r>
              <a:rPr lang="en-US" dirty="0" smtClean="0"/>
              <a:t>under HKLM\Software\Microsoft\Windows\</a:t>
            </a:r>
            <a:r>
              <a:rPr lang="en-US" dirty="0" err="1" smtClean="0"/>
              <a:t>CurrentVersion</a:t>
            </a:r>
            <a:r>
              <a:rPr lang="en-US" dirty="0" smtClean="0"/>
              <a:t>\Uninstall </a:t>
            </a:r>
            <a:r>
              <a:rPr lang="en-US" dirty="0"/>
              <a:t>registry </a:t>
            </a:r>
            <a:r>
              <a:rPr lang="en-US" dirty="0" smtClean="0"/>
              <a:t>key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Communication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68" y="1291071"/>
            <a:ext cx="6972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communication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10515600" cy="4351338"/>
          </a:xfrm>
        </p:spPr>
        <p:txBody>
          <a:bodyPr/>
          <a:lstStyle/>
          <a:p>
            <a:r>
              <a:rPr lang="en-US" dirty="0" smtClean="0"/>
              <a:t>Send all files with matching extension. First filename, then content.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87" y="2436018"/>
            <a:ext cx="6358349" cy="37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11" y="365125"/>
            <a:ext cx="6421580" cy="583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Analysis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10515600" cy="4351338"/>
          </a:xfrm>
        </p:spPr>
        <p:txBody>
          <a:bodyPr/>
          <a:lstStyle/>
          <a:p>
            <a:r>
              <a:rPr lang="en-US" dirty="0" smtClean="0"/>
              <a:t>Main executable is obfuscated with XOR offset 0x97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106518"/>
            <a:ext cx="6214470" cy="42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Obfuscation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10515600" cy="4351338"/>
          </a:xfrm>
        </p:spPr>
        <p:txBody>
          <a:bodyPr/>
          <a:lstStyle/>
          <a:p>
            <a:r>
              <a:rPr lang="en-US" dirty="0" smtClean="0"/>
              <a:t>Configuration contains following:</a:t>
            </a:r>
          </a:p>
          <a:p>
            <a:endParaRPr lang="en-US" dirty="0" smtClean="0"/>
          </a:p>
          <a:p>
            <a:r>
              <a:rPr lang="en-US" dirty="0" smtClean="0"/>
              <a:t>Flow obfuscation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Reflective Loader: map PE file into memory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Hidden PE files in overlay: Carrier.dll and Payload.dll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05" y="814856"/>
            <a:ext cx="4084367" cy="213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Carrier.dll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10515600" cy="4351338"/>
          </a:xfrm>
        </p:spPr>
        <p:txBody>
          <a:bodyPr/>
          <a:lstStyle/>
          <a:p>
            <a:r>
              <a:rPr lang="en-US" dirty="0" smtClean="0"/>
              <a:t>Check environment, install and run Payload</a:t>
            </a:r>
            <a:endParaRPr lang="en-US" dirty="0" smtClean="0"/>
          </a:p>
          <a:p>
            <a:r>
              <a:rPr lang="en-US" dirty="0" smtClean="0"/>
              <a:t>If configuration checks pass move on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Defensive techniques</a:t>
            </a:r>
            <a:endParaRPr lang="en-US" dirty="0" smtClean="0"/>
          </a:p>
          <a:p>
            <a:r>
              <a:rPr lang="en-US" dirty="0" smtClean="0"/>
              <a:t>Check for debugger</a:t>
            </a:r>
          </a:p>
          <a:p>
            <a:r>
              <a:rPr lang="en-US" dirty="0" smtClean="0"/>
              <a:t>Looks for blacklist processes: </a:t>
            </a:r>
          </a:p>
          <a:p>
            <a:endParaRPr lang="en-US" dirty="0" smtClean="0"/>
          </a:p>
          <a:p>
            <a:r>
              <a:rPr lang="en-US" dirty="0" smtClean="0"/>
              <a:t>Checks for sandbox (SbieDll.dll)</a:t>
            </a:r>
          </a:p>
          <a:p>
            <a:r>
              <a:rPr lang="en-US" dirty="0" smtClean="0"/>
              <a:t>Looks for blacklist window: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2" y="2569766"/>
            <a:ext cx="1661247" cy="1839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47" y="5179542"/>
            <a:ext cx="3021630" cy="78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Carrier.dll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441267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Checks permission, if admin installs as “Java Update Service” else registry key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258" y="359639"/>
            <a:ext cx="6879086" cy="58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Trojan malware?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are the parts of a Trojan?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Demo program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Deep dive into Shakti Trojan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28" y="204643"/>
            <a:ext cx="7768990" cy="643228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Payload.dll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5493328" cy="4351338"/>
          </a:xfrm>
        </p:spPr>
        <p:txBody>
          <a:bodyPr/>
          <a:lstStyle/>
          <a:p>
            <a:r>
              <a:rPr lang="en-US" dirty="0" smtClean="0"/>
              <a:t>File stealer</a:t>
            </a:r>
            <a:endParaRPr lang="en-US" dirty="0" smtClean="0"/>
          </a:p>
          <a:p>
            <a:r>
              <a:rPr lang="en-US" dirty="0" smtClean="0"/>
              <a:t>Searches all drives for extension:</a:t>
            </a:r>
          </a:p>
          <a:p>
            <a:endParaRPr lang="en-US" dirty="0"/>
          </a:p>
          <a:p>
            <a:r>
              <a:rPr lang="en-US" dirty="0" smtClean="0"/>
              <a:t> List of files is sent to C&amp;C server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1" y="2879292"/>
            <a:ext cx="5066885" cy="3052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29" y="1027905"/>
            <a:ext cx="6051345" cy="469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7908" y="-25077"/>
            <a:ext cx="10515600" cy="1325563"/>
          </a:xfrm>
        </p:spPr>
        <p:txBody>
          <a:bodyPr/>
          <a:lstStyle/>
          <a:p>
            <a:r>
              <a:rPr lang="en-US" dirty="0" smtClean="0"/>
              <a:t>Payload.dll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4" y="1018092"/>
            <a:ext cx="10834255" cy="4351338"/>
          </a:xfrm>
        </p:spPr>
        <p:txBody>
          <a:bodyPr/>
          <a:lstStyle/>
          <a:p>
            <a:r>
              <a:rPr lang="en-US" dirty="0" smtClean="0"/>
              <a:t>User agent string hard coded as “Mozilla/4.0”</a:t>
            </a:r>
          </a:p>
          <a:p>
            <a:r>
              <a:rPr lang="en-US" dirty="0" smtClean="0"/>
              <a:t>Server address from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39" y="1946851"/>
            <a:ext cx="8884661" cy="44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345" y="1496074"/>
            <a:ext cx="10657610" cy="4351338"/>
          </a:xfrm>
        </p:spPr>
        <p:txBody>
          <a:bodyPr/>
          <a:lstStyle/>
          <a:p>
            <a:r>
              <a:rPr lang="en-US" dirty="0" smtClean="0"/>
              <a:t>Basic information about Trojans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Demo C&amp;C server/target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Shakti analysis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Defense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 References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1057" y="1027906"/>
            <a:ext cx="1102129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Idea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https://github.com/alexAubin/evilBunnyTrojan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Code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https://github.com/donoghuc/CS_362_python_trojan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Kaspersky Definition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https://usa.kaspersky.com/resource-center/threats/trojans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Shakti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https://blog.malwarebytes.com/threat-analysis/2016/08/shakti-trojan-technical-analysis/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https://blog.malwarebytes.com/threat-analysis/2016/08/shakti-trojan-stealing-documents/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https://www.bleepingcomputer.com/news/security/new-information-stealing-trojan-steals-and-uploads-corporate-files/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https://www.perspectiverisk.com/shakti-trojan/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https://www.virustotal.com/en/file/d6d64c61dada8b5ccfa970356057a6c2c7697f084922744c5a2e29aff079647b/analysis</a:t>
            </a:r>
            <a:r>
              <a:rPr lang="en-US" sz="1600" u="sng" dirty="0" smtClean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/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metasploit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https://null-byte.wonderhowto.com/how-to/hide-virus-inside-fake-picture-0168183/</a:t>
            </a:r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Shakti image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https://en.wikipedia.org/wiki/Shakti#/media/File:Tripura_sundari_4.jpg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metsploit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image </a:t>
            </a:r>
          </a:p>
          <a:p>
            <a:r>
              <a:rPr lang="en-US" sz="1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https://www.google.com/search?q=metasploit&amp;client=firefox-b-1-ab&amp;source=lnms&amp;tbm=isch&amp;sa=X&amp;ved=0ahUKEwiH5pvP6_3ZAhUC1mMKHagLCK0Q_AUIDSgE&amp;biw=1920&amp;bih=983#imgrc=Q753pBnohrOqQM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Malware</a:t>
            </a:r>
            <a:r>
              <a:rPr lang="en-US" dirty="0" smtClean="0"/>
              <a:t>: Malicious software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Virus</a:t>
            </a:r>
            <a:r>
              <a:rPr lang="en-US" dirty="0" smtClean="0"/>
              <a:t>: Infect multiple components on disk and tries to spread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Worm</a:t>
            </a:r>
            <a:r>
              <a:rPr lang="en-US" dirty="0" smtClean="0"/>
              <a:t>: Installs once and tries to get to another system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Trojan</a:t>
            </a:r>
            <a:r>
              <a:rPr lang="en-US" dirty="0" smtClean="0"/>
              <a:t>: </a:t>
            </a:r>
            <a:r>
              <a:rPr lang="en-US" dirty="0"/>
              <a:t>M</a:t>
            </a:r>
            <a:r>
              <a:rPr lang="en-US" dirty="0" smtClean="0"/>
              <a:t>asquerade as something benign or useful for the user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Legitimate program/file to hide in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Exploit mechanism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Payload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Obfuscation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Intent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Backdoor: </a:t>
            </a:r>
            <a:r>
              <a:rPr lang="en-US" dirty="0" smtClean="0"/>
              <a:t>remote control over infected device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Information stealing: </a:t>
            </a:r>
            <a:r>
              <a:rPr lang="en-US" dirty="0" smtClean="0"/>
              <a:t>Bank, document, other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Downloader/dropper: </a:t>
            </a:r>
            <a:r>
              <a:rPr lang="en-US" dirty="0" smtClean="0"/>
              <a:t>mechanism for installing other programs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Illustrate a command and control </a:t>
            </a:r>
            <a:r>
              <a:rPr lang="en-US" dirty="0" err="1" smtClean="0"/>
              <a:t>trojan</a:t>
            </a:r>
            <a:endParaRPr lang="en-US" dirty="0" smtClean="0"/>
          </a:p>
          <a:p>
            <a:r>
              <a:rPr lang="en-US" dirty="0" smtClean="0"/>
              <a:t>Use python to write a Trojan program (dancing rabbit)</a:t>
            </a:r>
          </a:p>
          <a:p>
            <a:r>
              <a:rPr lang="en-US" dirty="0" smtClean="0"/>
              <a:t>Also implement a server that can control the Trojan program</a:t>
            </a:r>
          </a:p>
          <a:p>
            <a:r>
              <a:rPr lang="en-US" dirty="0" smtClean="0"/>
              <a:t>Used to illustrate command and control server</a:t>
            </a:r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github.com/donoghuc/CS_362_python_trojan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Metasploit</a:t>
            </a:r>
            <a:endParaRPr lang="en-US" dirty="0" smtClean="0"/>
          </a:p>
          <a:p>
            <a:r>
              <a:rPr lang="en-US" dirty="0" smtClean="0"/>
              <a:t>System for injecting pre-canned or custom malware into existing applications while preserving intended  behavior</a:t>
            </a:r>
          </a:p>
          <a:p>
            <a:r>
              <a:rPr lang="en-US" dirty="0" smtClean="0"/>
              <a:t>Options for obfuscation and advanced cloaking techniques</a:t>
            </a:r>
            <a:endParaRPr lang="en-US" dirty="0"/>
          </a:p>
          <a:p>
            <a:r>
              <a:rPr lang="en-US" dirty="0" smtClean="0"/>
              <a:t>Too scared…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084" y="258762"/>
            <a:ext cx="5133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OREGON STATE UNIVERSITY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69" y="238991"/>
            <a:ext cx="7155113" cy="62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Shakti Trojan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6126126" cy="4351338"/>
          </a:xfrm>
        </p:spPr>
        <p:txBody>
          <a:bodyPr/>
          <a:lstStyle/>
          <a:p>
            <a:r>
              <a:rPr lang="en-US" dirty="0" smtClean="0"/>
              <a:t>Document stealing Trojan</a:t>
            </a:r>
          </a:p>
          <a:p>
            <a:r>
              <a:rPr lang="en-US" dirty="0" smtClean="0"/>
              <a:t>Infects system, scans for document</a:t>
            </a:r>
          </a:p>
          <a:p>
            <a:r>
              <a:rPr lang="en-US" dirty="0" smtClean="0"/>
              <a:t>Sends document to C&amp;C server</a:t>
            </a:r>
          </a:p>
          <a:p>
            <a:r>
              <a:rPr lang="en-US" dirty="0" smtClean="0"/>
              <a:t>Strings in source code and other attribution methods indicate program was called “Shakti”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OREGON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004F-53F9-E74D-AC89-56EA63355CB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65125"/>
            <a:ext cx="4118206" cy="55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SU RGB 2017">
      <a:dk1>
        <a:srgbClr val="DC4405"/>
      </a:dk1>
      <a:lt1>
        <a:srgbClr val="FFFFFF"/>
      </a:lt1>
      <a:dk2>
        <a:srgbClr val="000000"/>
      </a:dk2>
      <a:lt2>
        <a:srgbClr val="B7A99A"/>
      </a:lt2>
      <a:accent1>
        <a:srgbClr val="A7ACA2"/>
      </a:accent1>
      <a:accent2>
        <a:srgbClr val="7A6855"/>
      </a:accent2>
      <a:accent3>
        <a:srgbClr val="8E9089"/>
      </a:accent3>
      <a:accent4>
        <a:srgbClr val="4A773C"/>
      </a:accent4>
      <a:accent5>
        <a:srgbClr val="00859B"/>
      </a:accent5>
      <a:accent6>
        <a:srgbClr val="FFB500"/>
      </a:accent6>
      <a:hlink>
        <a:srgbClr val="006A8E"/>
      </a:hlink>
      <a:folHlink>
        <a:srgbClr val="0D525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072476-4F45-4167-807F-BBC3FF2E5EF5}" vid="{63CA6216-3BBA-46F6-A698-C32CF2D09E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Presentation_template-system_fonts_simple</Template>
  <TotalTime>453</TotalTime>
  <Words>634</Words>
  <Application>Microsoft Office PowerPoint</Application>
  <PresentationFormat>Widescreen</PresentationFormat>
  <Paragraphs>186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Georgia</vt:lpstr>
      <vt:lpstr>Impact</vt:lpstr>
      <vt:lpstr>KievitPro-Regular</vt:lpstr>
      <vt:lpstr>Rufina-Stencil-Bold</vt:lpstr>
      <vt:lpstr>Times New Roman</vt:lpstr>
      <vt:lpstr>Verdana</vt:lpstr>
      <vt:lpstr>Office Theme</vt:lpstr>
      <vt:lpstr>Trojan Malware</vt:lpstr>
      <vt:lpstr>Overview</vt:lpstr>
      <vt:lpstr>Definitions</vt:lpstr>
      <vt:lpstr>Components</vt:lpstr>
      <vt:lpstr>Trojan Intent</vt:lpstr>
      <vt:lpstr>Code Example</vt:lpstr>
      <vt:lpstr>Improvements</vt:lpstr>
      <vt:lpstr>PowerPoint Presentation</vt:lpstr>
      <vt:lpstr>Shakti Trojan</vt:lpstr>
      <vt:lpstr>High Level Overview</vt:lpstr>
      <vt:lpstr>Initial infection</vt:lpstr>
      <vt:lpstr>C&amp;C Server Communication</vt:lpstr>
      <vt:lpstr>Initial Communication</vt:lpstr>
      <vt:lpstr>Secondary communication</vt:lpstr>
      <vt:lpstr>Attribution</vt:lpstr>
      <vt:lpstr>Technical Analysis </vt:lpstr>
      <vt:lpstr>Obfuscation</vt:lpstr>
      <vt:lpstr>Carrier.dll</vt:lpstr>
      <vt:lpstr>Carrier.dll</vt:lpstr>
      <vt:lpstr>PowerPoint Presentation</vt:lpstr>
      <vt:lpstr>Payload.dll</vt:lpstr>
      <vt:lpstr>Payload.dll</vt:lpstr>
      <vt:lpstr>Conclusion</vt:lpstr>
      <vt:lpstr>                                                      References</vt:lpstr>
    </vt:vector>
  </TitlesOfParts>
  <Company>Northwest Mycological Consultants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Trojan Malware</dc:title>
  <dc:creator>John Donoghue</dc:creator>
  <cp:lastModifiedBy>John Donoghue</cp:lastModifiedBy>
  <cp:revision>22</cp:revision>
  <dcterms:created xsi:type="dcterms:W3CDTF">2018-03-21T01:07:23Z</dcterms:created>
  <dcterms:modified xsi:type="dcterms:W3CDTF">2018-03-21T22:25:59Z</dcterms:modified>
</cp:coreProperties>
</file>